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25" r:id="rId1"/>
    <p:sldMasterId id="2147483739" r:id="rId2"/>
  </p:sldMasterIdLst>
  <p:notesMasterIdLst>
    <p:notesMasterId r:id="rId17"/>
  </p:notesMasterIdLst>
  <p:handoutMasterIdLst>
    <p:handoutMasterId r:id="rId18"/>
  </p:handoutMasterIdLst>
  <p:sldIdLst>
    <p:sldId id="896" r:id="rId3"/>
    <p:sldId id="897" r:id="rId4"/>
    <p:sldId id="900" r:id="rId5"/>
    <p:sldId id="901" r:id="rId6"/>
    <p:sldId id="910" r:id="rId7"/>
    <p:sldId id="911" r:id="rId8"/>
    <p:sldId id="902" r:id="rId9"/>
    <p:sldId id="915" r:id="rId10"/>
    <p:sldId id="912" r:id="rId11"/>
    <p:sldId id="913" r:id="rId12"/>
    <p:sldId id="908" r:id="rId13"/>
    <p:sldId id="906" r:id="rId14"/>
    <p:sldId id="899" r:id="rId15"/>
    <p:sldId id="755" r:id="rId16"/>
  </p:sldIdLst>
  <p:sldSz cx="9144000" cy="5143500" type="screen16x9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200" userDrawn="1">
          <p15:clr>
            <a:srgbClr val="A4A3A4"/>
          </p15:clr>
        </p15:guide>
        <p15:guide id="4" orient="horz" pos="917" userDrawn="1">
          <p15:clr>
            <a:srgbClr val="A4A3A4"/>
          </p15:clr>
        </p15:guide>
        <p15:guide id="5" orient="horz" pos="15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F2E"/>
    <a:srgbClr val="A1D06C"/>
    <a:srgbClr val="E6222F"/>
    <a:srgbClr val="385A73"/>
    <a:srgbClr val="5073B5"/>
    <a:srgbClr val="BBD7DF"/>
    <a:srgbClr val="405971"/>
    <a:srgbClr val="6C8697"/>
    <a:srgbClr val="194461"/>
    <a:srgbClr val="A7B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804" autoAdjust="0"/>
  </p:normalViewPr>
  <p:slideViewPr>
    <p:cSldViewPr snapToGrid="0" snapToObjects="1">
      <p:cViewPr varScale="1">
        <p:scale>
          <a:sx n="125" d="100"/>
          <a:sy n="125" d="100"/>
        </p:scale>
        <p:origin x="632" y="64"/>
      </p:cViewPr>
      <p:guideLst>
        <p:guide pos="2200"/>
        <p:guide orient="horz" pos="917"/>
        <p:guide orient="horz" pos="1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IN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Congestion\INR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Sheet1!$D$230</c:f>
              <c:strCache>
                <c:ptCount val="1"/>
                <c:pt idx="0">
                  <c:v>Hours lost in Congestion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4"/>
                <c:pt idx="0">
                  <c:v>68</c:v>
                </c:pt>
                <c:pt idx="1">
                  <c:v>69</c:v>
                </c:pt>
                <c:pt idx="2">
                  <c:v>99</c:v>
                </c:pt>
                <c:pt idx="3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E5-4190-93CC-71D024B37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Sheet1!$E$230</c:f>
              <c:strCache>
                <c:ptCount val="1"/>
                <c:pt idx="0">
                  <c:v>Additional time in rush 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Sheet1!$E$231:$E$234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15-47A1-AA82-09C768EAD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difference (mins)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Sheet1!$B$7:$B$10</c:f>
              <c:strCache>
                <c:ptCount val="4"/>
                <c:pt idx="0">
                  <c:v>Goteborg</c:v>
                </c:pt>
                <c:pt idx="1">
                  <c:v>Amsterdam</c:v>
                </c:pt>
                <c:pt idx="2">
                  <c:v>Glasgow</c:v>
                </c:pt>
                <c:pt idx="3">
                  <c:v>Lisboa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Sheet1!$B$7:$B$10</c:f>
              <c:strCache>
                <c:ptCount val="4"/>
                <c:pt idx="0">
                  <c:v>Goteborg</c:v>
                </c:pt>
                <c:pt idx="1">
                  <c:v>Amsterdam</c:v>
                </c:pt>
                <c:pt idx="2">
                  <c:v>Glasgow</c:v>
                </c:pt>
                <c:pt idx="3">
                  <c:v>Lisboa</c:v>
                </c:pt>
              </c:strCache>
            </c:strRef>
          </c:cat>
          <c:val>
            <c:numRef>
              <c:f>Sheet1!$C$7:$C$10</c:f>
              <c:numCache>
                <c:formatCode>General</c:formatCode>
                <c:ptCount val="4"/>
                <c:pt idx="0">
                  <c:v>4.92</c:v>
                </c:pt>
                <c:pt idx="1">
                  <c:v>8.57</c:v>
                </c:pt>
                <c:pt idx="2">
                  <c:v>11.15</c:v>
                </c:pt>
                <c:pt idx="3">
                  <c:v>15.34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A1-4732-92DC-7105CB58B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96B17F9-65BD-4953-A166-489FEDEE6C78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Define study area &amp; sub-divide it</a:t>
          </a:r>
        </a:p>
      </dgm:t>
    </dgm:pt>
    <dgm:pt modelId="{C0A4BFC1-2B1D-48A1-9B3A-A7577B12C799}" type="parTrans" cxnId="{A13D0476-E6E5-498E-A00C-704BB4D96613}">
      <dgm:prSet/>
      <dgm:spPr/>
      <dgm:t>
        <a:bodyPr/>
        <a:lstStyle/>
        <a:p>
          <a:endParaRPr lang="en-US"/>
        </a:p>
      </dgm:t>
    </dgm:pt>
    <dgm:pt modelId="{D637245B-698A-43CD-A918-C9EBA9F1E258}" type="sibTrans" cxnId="{A13D0476-E6E5-498E-A00C-704BB4D96613}">
      <dgm:prSet/>
      <dgm:spPr/>
      <dgm:t>
        <a:bodyPr/>
        <a:lstStyle/>
        <a:p>
          <a:endParaRPr lang="en-US"/>
        </a:p>
      </dgm:t>
    </dgm:pt>
    <dgm:pt modelId="{4C7BB572-5C22-46B2-899D-3536B28B44D1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Create list of all potential trips</a:t>
          </a:r>
        </a:p>
      </dgm:t>
    </dgm:pt>
    <dgm:pt modelId="{7F81A4D3-B6AB-4B11-B386-57DB2092C864}" type="parTrans" cxnId="{8E1A345B-9190-452D-91A7-0997D05B98D1}">
      <dgm:prSet/>
      <dgm:spPr/>
      <dgm:t>
        <a:bodyPr/>
        <a:lstStyle/>
        <a:p>
          <a:endParaRPr lang="en-US"/>
        </a:p>
      </dgm:t>
    </dgm:pt>
    <dgm:pt modelId="{499B2478-6B9E-449D-9391-6EC68BAA1E7C}" type="sibTrans" cxnId="{8E1A345B-9190-452D-91A7-0997D05B98D1}">
      <dgm:prSet/>
      <dgm:spPr/>
      <dgm:t>
        <a:bodyPr/>
        <a:lstStyle/>
        <a:p>
          <a:endParaRPr lang="en-US"/>
        </a:p>
      </dgm:t>
    </dgm:pt>
    <dgm:pt modelId="{5429DB65-E73E-475A-AE9E-014DC410E1D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Extract travel time and distances</a:t>
          </a:r>
        </a:p>
      </dgm:t>
    </dgm:pt>
    <dgm:pt modelId="{5E45C8BC-E0A0-4FD1-89B4-CF850F5DDA53}" type="parTrans" cxnId="{FFC15834-6A83-4907-8EF0-22A6B93C6723}">
      <dgm:prSet/>
      <dgm:spPr/>
      <dgm:t>
        <a:bodyPr/>
        <a:lstStyle/>
        <a:p>
          <a:endParaRPr lang="en-US"/>
        </a:p>
      </dgm:t>
    </dgm:pt>
    <dgm:pt modelId="{132AA2B2-D6C1-4FA9-B5EF-33224A24BD2C}" type="sibTrans" cxnId="{FFC15834-6A83-4907-8EF0-22A6B93C6723}">
      <dgm:prSet/>
      <dgm:spPr/>
      <dgm:t>
        <a:bodyPr/>
        <a:lstStyle/>
        <a:p>
          <a:endParaRPr lang="en-US"/>
        </a:p>
      </dgm:t>
    </dgm:pt>
    <dgm:pt modelId="{BAD9F6CC-638B-412E-9D2A-AEDB18354138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Process data captured</a:t>
          </a:r>
        </a:p>
      </dgm:t>
    </dgm:pt>
    <dgm:pt modelId="{E3989829-030E-4D15-8B2D-89FC49F46F17}" type="parTrans" cxnId="{5EF14973-F44B-4C33-A515-7E83F931E616}">
      <dgm:prSet/>
      <dgm:spPr/>
      <dgm:t>
        <a:bodyPr/>
        <a:lstStyle/>
        <a:p>
          <a:endParaRPr lang="en-US"/>
        </a:p>
      </dgm:t>
    </dgm:pt>
    <dgm:pt modelId="{8103BBD0-1261-4CD3-A6D1-09D6AB172CE1}" type="sibTrans" cxnId="{5EF14973-F44B-4C33-A515-7E83F931E616}">
      <dgm:prSet/>
      <dgm:spPr/>
      <dgm:t>
        <a:bodyPr/>
        <a:lstStyle/>
        <a:p>
          <a:endParaRPr lang="en-US"/>
        </a:p>
      </dgm:t>
    </dgm:pt>
    <dgm:pt modelId="{E9C1327B-7928-491E-9334-EACB76520AC0}">
      <dgm:prSet phldrT="[Text]"/>
      <dgm:spPr>
        <a:solidFill>
          <a:srgbClr val="F05F2E"/>
        </a:solidFill>
      </dgm:spPr>
      <dgm:t>
        <a:bodyPr/>
        <a:lstStyle/>
        <a:p>
          <a:r>
            <a:rPr lang="en-US" dirty="0"/>
            <a:t>Calculate KPIs and visualizations</a:t>
          </a:r>
        </a:p>
      </dgm:t>
    </dgm:pt>
    <dgm:pt modelId="{D247841B-E215-4F18-980F-3D60889D5C77}" type="parTrans" cxnId="{32A286F8-A221-493E-A813-104131822A1B}">
      <dgm:prSet/>
      <dgm:spPr/>
      <dgm:t>
        <a:bodyPr/>
        <a:lstStyle/>
        <a:p>
          <a:endParaRPr lang="en-US"/>
        </a:p>
      </dgm:t>
    </dgm:pt>
    <dgm:pt modelId="{5C2E4D2E-F377-4D19-9D30-E5341DDEAF40}" type="sibTrans" cxnId="{32A286F8-A221-493E-A813-104131822A1B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B0F1D17F-DD16-4701-87A4-C0D7166D9D29}" type="pres">
      <dgm:prSet presAssocID="{496B17F9-65BD-4953-A166-489FEDEE6C7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CE6C5E5-82B4-4A68-ABA5-727C0D67F2D9}" type="pres">
      <dgm:prSet presAssocID="{D637245B-698A-43CD-A918-C9EBA9F1E258}" presName="parTxOnlySpace" presStyleCnt="0"/>
      <dgm:spPr/>
    </dgm:pt>
    <dgm:pt modelId="{D6C1123D-8054-4B7C-B261-27C6C33069B1}" type="pres">
      <dgm:prSet presAssocID="{4C7BB572-5C22-46B2-899D-3536B28B44D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BF9F85E-848F-4F5D-8E27-CC5F50BB999C}" type="pres">
      <dgm:prSet presAssocID="{499B2478-6B9E-449D-9391-6EC68BAA1E7C}" presName="parTxOnlySpace" presStyleCnt="0"/>
      <dgm:spPr/>
    </dgm:pt>
    <dgm:pt modelId="{512F4C40-40BC-42C4-A432-40916C70B302}" type="pres">
      <dgm:prSet presAssocID="{5429DB65-E73E-475A-AE9E-014DC410E1D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1BF3AC9-E629-4D87-8171-17DFC60418F9}" type="pres">
      <dgm:prSet presAssocID="{132AA2B2-D6C1-4FA9-B5EF-33224A24BD2C}" presName="parTxOnlySpace" presStyleCnt="0"/>
      <dgm:spPr/>
    </dgm:pt>
    <dgm:pt modelId="{30D5AAD3-3574-4AFA-91DD-52F363329876}" type="pres">
      <dgm:prSet presAssocID="{BAD9F6CC-638B-412E-9D2A-AEDB1835413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17A83C-273E-4D64-923B-7AA1ACE3BE17}" type="pres">
      <dgm:prSet presAssocID="{8103BBD0-1261-4CD3-A6D1-09D6AB172CE1}" presName="parTxOnlySpace" presStyleCnt="0"/>
      <dgm:spPr/>
    </dgm:pt>
    <dgm:pt modelId="{7627DFB9-54C7-47BD-85E4-0B7435C8295A}" type="pres">
      <dgm:prSet presAssocID="{E9C1327B-7928-491E-9334-EACB76520AC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8827526-C077-46B2-907B-21E8D4000729}" type="presOf" srcId="{E9C1327B-7928-491E-9334-EACB76520AC0}" destId="{7627DFB9-54C7-47BD-85E4-0B7435C8295A}" srcOrd="0" destOrd="0" presId="urn:microsoft.com/office/officeart/2005/8/layout/chevron1"/>
    <dgm:cxn modelId="{FFC15834-6A83-4907-8EF0-22A6B93C6723}" srcId="{B1F0A9E2-0035-4607-923F-4A9B4844A9F5}" destId="{5429DB65-E73E-475A-AE9E-014DC410E1D1}" srcOrd="2" destOrd="0" parTransId="{5E45C8BC-E0A0-4FD1-89B4-CF850F5DDA53}" sibTransId="{132AA2B2-D6C1-4FA9-B5EF-33224A24BD2C}"/>
    <dgm:cxn modelId="{8E1A345B-9190-452D-91A7-0997D05B98D1}" srcId="{B1F0A9E2-0035-4607-923F-4A9B4844A9F5}" destId="{4C7BB572-5C22-46B2-899D-3536B28B44D1}" srcOrd="1" destOrd="0" parTransId="{7F81A4D3-B6AB-4B11-B386-57DB2092C864}" sibTransId="{499B2478-6B9E-449D-9391-6EC68BAA1E7C}"/>
    <dgm:cxn modelId="{4056CF49-5B2C-4D39-B041-FE3667EE3DD3}" type="presOf" srcId="{5429DB65-E73E-475A-AE9E-014DC410E1D1}" destId="{512F4C40-40BC-42C4-A432-40916C70B302}" srcOrd="0" destOrd="0" presId="urn:microsoft.com/office/officeart/2005/8/layout/chevron1"/>
    <dgm:cxn modelId="{5EF14973-F44B-4C33-A515-7E83F931E616}" srcId="{B1F0A9E2-0035-4607-923F-4A9B4844A9F5}" destId="{BAD9F6CC-638B-412E-9D2A-AEDB18354138}" srcOrd="3" destOrd="0" parTransId="{E3989829-030E-4D15-8B2D-89FC49F46F17}" sibTransId="{8103BBD0-1261-4CD3-A6D1-09D6AB172CE1}"/>
    <dgm:cxn modelId="{A13D0476-E6E5-498E-A00C-704BB4D96613}" srcId="{B1F0A9E2-0035-4607-923F-4A9B4844A9F5}" destId="{496B17F9-65BD-4953-A166-489FEDEE6C78}" srcOrd="0" destOrd="0" parTransId="{C0A4BFC1-2B1D-48A1-9B3A-A7577B12C799}" sibTransId="{D637245B-698A-43CD-A918-C9EBA9F1E258}"/>
    <dgm:cxn modelId="{2E611D88-6282-4A99-BE83-A2668532A3E4}" type="presOf" srcId="{BAD9F6CC-638B-412E-9D2A-AEDB18354138}" destId="{30D5AAD3-3574-4AFA-91DD-52F363329876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93B351BF-92D0-4290-A08C-4AC618A0DF23}" type="presOf" srcId="{4C7BB572-5C22-46B2-899D-3536B28B44D1}" destId="{D6C1123D-8054-4B7C-B261-27C6C33069B1}" srcOrd="0" destOrd="0" presId="urn:microsoft.com/office/officeart/2005/8/layout/chevron1"/>
    <dgm:cxn modelId="{B002F6C8-D915-4827-A83D-068C923D9970}" type="presOf" srcId="{496B17F9-65BD-4953-A166-489FEDEE6C78}" destId="{B0F1D17F-DD16-4701-87A4-C0D7166D9D29}" srcOrd="0" destOrd="0" presId="urn:microsoft.com/office/officeart/2005/8/layout/chevron1"/>
    <dgm:cxn modelId="{32A286F8-A221-493E-A813-104131822A1B}" srcId="{B1F0A9E2-0035-4607-923F-4A9B4844A9F5}" destId="{E9C1327B-7928-491E-9334-EACB76520AC0}" srcOrd="4" destOrd="0" parTransId="{D247841B-E215-4F18-980F-3D60889D5C77}" sibTransId="{5C2E4D2E-F377-4D19-9D30-E5341DDEAF40}"/>
    <dgm:cxn modelId="{5F27E594-B59B-4CD1-A039-4FED4087173E}" type="presParOf" srcId="{491764D3-E58C-40A0-9EF8-2B93BD6D03BF}" destId="{B0F1D17F-DD16-4701-87A4-C0D7166D9D29}" srcOrd="0" destOrd="0" presId="urn:microsoft.com/office/officeart/2005/8/layout/chevron1"/>
    <dgm:cxn modelId="{073D6139-11B4-42D5-90A2-F6FB29AEF276}" type="presParOf" srcId="{491764D3-E58C-40A0-9EF8-2B93BD6D03BF}" destId="{9CE6C5E5-82B4-4A68-ABA5-727C0D67F2D9}" srcOrd="1" destOrd="0" presId="urn:microsoft.com/office/officeart/2005/8/layout/chevron1"/>
    <dgm:cxn modelId="{7D59D12D-FD52-4A46-99EE-6F95B4E2CC9D}" type="presParOf" srcId="{491764D3-E58C-40A0-9EF8-2B93BD6D03BF}" destId="{D6C1123D-8054-4B7C-B261-27C6C33069B1}" srcOrd="2" destOrd="0" presId="urn:microsoft.com/office/officeart/2005/8/layout/chevron1"/>
    <dgm:cxn modelId="{13D0CD79-8FC4-496E-B5B5-73B54185396D}" type="presParOf" srcId="{491764D3-E58C-40A0-9EF8-2B93BD6D03BF}" destId="{3BF9F85E-848F-4F5D-8E27-CC5F50BB999C}" srcOrd="3" destOrd="0" presId="urn:microsoft.com/office/officeart/2005/8/layout/chevron1"/>
    <dgm:cxn modelId="{4B353729-E7AC-4EB7-AAFC-C9FF58A3437F}" type="presParOf" srcId="{491764D3-E58C-40A0-9EF8-2B93BD6D03BF}" destId="{512F4C40-40BC-42C4-A432-40916C70B302}" srcOrd="4" destOrd="0" presId="urn:microsoft.com/office/officeart/2005/8/layout/chevron1"/>
    <dgm:cxn modelId="{F10C7931-EC92-49DE-A7D7-CBD9E07C5743}" type="presParOf" srcId="{491764D3-E58C-40A0-9EF8-2B93BD6D03BF}" destId="{51BF3AC9-E629-4D87-8171-17DFC60418F9}" srcOrd="5" destOrd="0" presId="urn:microsoft.com/office/officeart/2005/8/layout/chevron1"/>
    <dgm:cxn modelId="{6A263FFD-E41D-4A4A-AA7D-C0F59258263D}" type="presParOf" srcId="{491764D3-E58C-40A0-9EF8-2B93BD6D03BF}" destId="{30D5AAD3-3574-4AFA-91DD-52F363329876}" srcOrd="6" destOrd="0" presId="urn:microsoft.com/office/officeart/2005/8/layout/chevron1"/>
    <dgm:cxn modelId="{7FAB1AA0-EF7A-4201-9BCB-495CBB2DDB59}" type="presParOf" srcId="{491764D3-E58C-40A0-9EF8-2B93BD6D03BF}" destId="{8B17A83C-273E-4D64-923B-7AA1ACE3BE17}" srcOrd="7" destOrd="0" presId="urn:microsoft.com/office/officeart/2005/8/layout/chevron1"/>
    <dgm:cxn modelId="{B092826C-A5E7-4F00-949C-587816319463}" type="presParOf" srcId="{491764D3-E58C-40A0-9EF8-2B93BD6D03BF}" destId="{7627DFB9-54C7-47BD-85E4-0B7435C8295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429DB65-E73E-475A-AE9E-014DC410E1D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Extract travel time and distances</a:t>
          </a:r>
        </a:p>
      </dgm:t>
    </dgm:pt>
    <dgm:pt modelId="{5E45C8BC-E0A0-4FD1-89B4-CF850F5DDA53}" type="parTrans" cxnId="{FFC15834-6A83-4907-8EF0-22A6B93C6723}">
      <dgm:prSet/>
      <dgm:spPr/>
      <dgm:t>
        <a:bodyPr/>
        <a:lstStyle/>
        <a:p>
          <a:endParaRPr lang="en-US"/>
        </a:p>
      </dgm:t>
    </dgm:pt>
    <dgm:pt modelId="{132AA2B2-D6C1-4FA9-B5EF-33224A24BD2C}" type="sibTrans" cxnId="{FFC15834-6A83-4907-8EF0-22A6B93C6723}">
      <dgm:prSet/>
      <dgm:spPr/>
      <dgm:t>
        <a:bodyPr/>
        <a:lstStyle/>
        <a:p>
          <a:endParaRPr lang="en-US"/>
        </a:p>
      </dgm:t>
    </dgm:pt>
    <dgm:pt modelId="{BAD9F6CC-638B-412E-9D2A-AEDB18354138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Process data captured</a:t>
          </a:r>
        </a:p>
      </dgm:t>
    </dgm:pt>
    <dgm:pt modelId="{E3989829-030E-4D15-8B2D-89FC49F46F17}" type="parTrans" cxnId="{5EF14973-F44B-4C33-A515-7E83F931E616}">
      <dgm:prSet/>
      <dgm:spPr/>
      <dgm:t>
        <a:bodyPr/>
        <a:lstStyle/>
        <a:p>
          <a:endParaRPr lang="en-US"/>
        </a:p>
      </dgm:t>
    </dgm:pt>
    <dgm:pt modelId="{8103BBD0-1261-4CD3-A6D1-09D6AB172CE1}" type="sibTrans" cxnId="{5EF14973-F44B-4C33-A515-7E83F931E616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512F4C40-40BC-42C4-A432-40916C70B302}" type="pres">
      <dgm:prSet presAssocID="{5429DB65-E73E-475A-AE9E-014DC410E1D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1BF3AC9-E629-4D87-8171-17DFC60418F9}" type="pres">
      <dgm:prSet presAssocID="{132AA2B2-D6C1-4FA9-B5EF-33224A24BD2C}" presName="parTxOnlySpace" presStyleCnt="0"/>
      <dgm:spPr/>
    </dgm:pt>
    <dgm:pt modelId="{30D5AAD3-3574-4AFA-91DD-52F363329876}" type="pres">
      <dgm:prSet presAssocID="{BAD9F6CC-638B-412E-9D2A-AEDB18354138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FFC15834-6A83-4907-8EF0-22A6B93C6723}" srcId="{B1F0A9E2-0035-4607-923F-4A9B4844A9F5}" destId="{5429DB65-E73E-475A-AE9E-014DC410E1D1}" srcOrd="0" destOrd="0" parTransId="{5E45C8BC-E0A0-4FD1-89B4-CF850F5DDA53}" sibTransId="{132AA2B2-D6C1-4FA9-B5EF-33224A24BD2C}"/>
    <dgm:cxn modelId="{4056CF49-5B2C-4D39-B041-FE3667EE3DD3}" type="presOf" srcId="{5429DB65-E73E-475A-AE9E-014DC410E1D1}" destId="{512F4C40-40BC-42C4-A432-40916C70B302}" srcOrd="0" destOrd="0" presId="urn:microsoft.com/office/officeart/2005/8/layout/chevron1"/>
    <dgm:cxn modelId="{5EF14973-F44B-4C33-A515-7E83F931E616}" srcId="{B1F0A9E2-0035-4607-923F-4A9B4844A9F5}" destId="{BAD9F6CC-638B-412E-9D2A-AEDB18354138}" srcOrd="1" destOrd="0" parTransId="{E3989829-030E-4D15-8B2D-89FC49F46F17}" sibTransId="{8103BBD0-1261-4CD3-A6D1-09D6AB172CE1}"/>
    <dgm:cxn modelId="{2E611D88-6282-4A99-BE83-A2668532A3E4}" type="presOf" srcId="{BAD9F6CC-638B-412E-9D2A-AEDB18354138}" destId="{30D5AAD3-3574-4AFA-91DD-52F363329876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4B353729-E7AC-4EB7-AAFC-C9FF58A3437F}" type="presParOf" srcId="{491764D3-E58C-40A0-9EF8-2B93BD6D03BF}" destId="{512F4C40-40BC-42C4-A432-40916C70B302}" srcOrd="0" destOrd="0" presId="urn:microsoft.com/office/officeart/2005/8/layout/chevron1"/>
    <dgm:cxn modelId="{F10C7931-EC92-49DE-A7D7-CBD9E07C5743}" type="presParOf" srcId="{491764D3-E58C-40A0-9EF8-2B93BD6D03BF}" destId="{51BF3AC9-E629-4D87-8171-17DFC60418F9}" srcOrd="1" destOrd="0" presId="urn:microsoft.com/office/officeart/2005/8/layout/chevron1"/>
    <dgm:cxn modelId="{6A263FFD-E41D-4A4A-AA7D-C0F59258263D}" type="presParOf" srcId="{491764D3-E58C-40A0-9EF8-2B93BD6D03BF}" destId="{30D5AAD3-3574-4AFA-91DD-52F363329876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9C1327B-7928-491E-9334-EACB76520AC0}">
      <dgm:prSet phldrT="[Text]"/>
      <dgm:spPr>
        <a:solidFill>
          <a:srgbClr val="F05F2E"/>
        </a:solidFill>
      </dgm:spPr>
      <dgm:t>
        <a:bodyPr/>
        <a:lstStyle/>
        <a:p>
          <a:r>
            <a:rPr lang="en-US" dirty="0"/>
            <a:t>Calculate KPIs and visualizations</a:t>
          </a:r>
        </a:p>
      </dgm:t>
    </dgm:pt>
    <dgm:pt modelId="{D247841B-E215-4F18-980F-3D60889D5C77}" type="parTrans" cxnId="{32A286F8-A221-493E-A813-104131822A1B}">
      <dgm:prSet/>
      <dgm:spPr/>
      <dgm:t>
        <a:bodyPr/>
        <a:lstStyle/>
        <a:p>
          <a:endParaRPr lang="en-US"/>
        </a:p>
      </dgm:t>
    </dgm:pt>
    <dgm:pt modelId="{5C2E4D2E-F377-4D19-9D30-E5341DDEAF40}" type="sibTrans" cxnId="{32A286F8-A221-493E-A813-104131822A1B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7627DFB9-54C7-47BD-85E4-0B7435C8295A}" type="pres">
      <dgm:prSet presAssocID="{E9C1327B-7928-491E-9334-EACB76520AC0}" presName="parTxOnly" presStyleLbl="node1" presStyleIdx="0" presStyleCnt="1" custLinFactNeighborX="28256" custLinFactNeighborY="1900">
        <dgm:presLayoutVars>
          <dgm:chMax val="0"/>
          <dgm:chPref val="0"/>
          <dgm:bulletEnabled val="1"/>
        </dgm:presLayoutVars>
      </dgm:prSet>
      <dgm:spPr/>
    </dgm:pt>
  </dgm:ptLst>
  <dgm:cxnLst>
    <dgm:cxn modelId="{D8827526-C077-46B2-907B-21E8D4000729}" type="presOf" srcId="{E9C1327B-7928-491E-9334-EACB76520AC0}" destId="{7627DFB9-54C7-47BD-85E4-0B7435C8295A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32A286F8-A221-493E-A813-104131822A1B}" srcId="{B1F0A9E2-0035-4607-923F-4A9B4844A9F5}" destId="{E9C1327B-7928-491E-9334-EACB76520AC0}" srcOrd="0" destOrd="0" parTransId="{D247841B-E215-4F18-980F-3D60889D5C77}" sibTransId="{5C2E4D2E-F377-4D19-9D30-E5341DDEAF40}"/>
    <dgm:cxn modelId="{B092826C-A5E7-4F00-949C-587816319463}" type="presParOf" srcId="{491764D3-E58C-40A0-9EF8-2B93BD6D03BF}" destId="{7627DFB9-54C7-47BD-85E4-0B7435C8295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1D17F-DD16-4701-87A4-C0D7166D9D29}">
      <dsp:nvSpPr>
        <dsp:cNvPr id="0" name=""/>
        <dsp:cNvSpPr/>
      </dsp:nvSpPr>
      <dsp:spPr>
        <a:xfrm>
          <a:off x="2032" y="451031"/>
          <a:ext cx="1808843" cy="72353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 study area &amp; sub-divide it</a:t>
          </a:r>
        </a:p>
      </dsp:txBody>
      <dsp:txXfrm>
        <a:off x="363801" y="451031"/>
        <a:ext cx="1085306" cy="723537"/>
      </dsp:txXfrm>
    </dsp:sp>
    <dsp:sp modelId="{D6C1123D-8054-4B7C-B261-27C6C33069B1}">
      <dsp:nvSpPr>
        <dsp:cNvPr id="0" name=""/>
        <dsp:cNvSpPr/>
      </dsp:nvSpPr>
      <dsp:spPr>
        <a:xfrm>
          <a:off x="1629991" y="451031"/>
          <a:ext cx="1808843" cy="723537"/>
        </a:xfrm>
        <a:prstGeom prst="chevron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list of all potential trips</a:t>
          </a:r>
        </a:p>
      </dsp:txBody>
      <dsp:txXfrm>
        <a:off x="1991760" y="451031"/>
        <a:ext cx="1085306" cy="723537"/>
      </dsp:txXfrm>
    </dsp:sp>
    <dsp:sp modelId="{512F4C40-40BC-42C4-A432-40916C70B302}">
      <dsp:nvSpPr>
        <dsp:cNvPr id="0" name=""/>
        <dsp:cNvSpPr/>
      </dsp:nvSpPr>
      <dsp:spPr>
        <a:xfrm>
          <a:off x="3257951" y="451031"/>
          <a:ext cx="1808843" cy="723537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Extract travel time and distances</a:t>
          </a:r>
        </a:p>
      </dsp:txBody>
      <dsp:txXfrm>
        <a:off x="3619720" y="451031"/>
        <a:ext cx="1085306" cy="723537"/>
      </dsp:txXfrm>
    </dsp:sp>
    <dsp:sp modelId="{30D5AAD3-3574-4AFA-91DD-52F363329876}">
      <dsp:nvSpPr>
        <dsp:cNvPr id="0" name=""/>
        <dsp:cNvSpPr/>
      </dsp:nvSpPr>
      <dsp:spPr>
        <a:xfrm>
          <a:off x="4885910" y="451031"/>
          <a:ext cx="1808843" cy="723537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Process data captured</a:t>
          </a:r>
        </a:p>
      </dsp:txBody>
      <dsp:txXfrm>
        <a:off x="5247679" y="451031"/>
        <a:ext cx="1085306" cy="723537"/>
      </dsp:txXfrm>
    </dsp:sp>
    <dsp:sp modelId="{7627DFB9-54C7-47BD-85E4-0B7435C8295A}">
      <dsp:nvSpPr>
        <dsp:cNvPr id="0" name=""/>
        <dsp:cNvSpPr/>
      </dsp:nvSpPr>
      <dsp:spPr>
        <a:xfrm>
          <a:off x="6513869" y="451031"/>
          <a:ext cx="1808843" cy="723537"/>
        </a:xfrm>
        <a:prstGeom prst="chevron">
          <a:avLst/>
        </a:prstGeom>
        <a:solidFill>
          <a:srgbClr val="F05F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Calculate KPIs and visualizations</a:t>
          </a:r>
        </a:p>
      </dsp:txBody>
      <dsp:txXfrm>
        <a:off x="6875638" y="451031"/>
        <a:ext cx="1085306" cy="723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F4C40-40BC-42C4-A432-40916C70B302}">
      <dsp:nvSpPr>
        <dsp:cNvPr id="0" name=""/>
        <dsp:cNvSpPr/>
      </dsp:nvSpPr>
      <dsp:spPr>
        <a:xfrm>
          <a:off x="3206" y="186614"/>
          <a:ext cx="1916668" cy="766667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travel time and distances</a:t>
          </a:r>
        </a:p>
      </dsp:txBody>
      <dsp:txXfrm>
        <a:off x="386540" y="186614"/>
        <a:ext cx="1150001" cy="766667"/>
      </dsp:txXfrm>
    </dsp:sp>
    <dsp:sp modelId="{30D5AAD3-3574-4AFA-91DD-52F363329876}">
      <dsp:nvSpPr>
        <dsp:cNvPr id="0" name=""/>
        <dsp:cNvSpPr/>
      </dsp:nvSpPr>
      <dsp:spPr>
        <a:xfrm>
          <a:off x="1728208" y="186614"/>
          <a:ext cx="1916668" cy="766667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Process data captured</a:t>
          </a:r>
        </a:p>
      </dsp:txBody>
      <dsp:txXfrm>
        <a:off x="2111542" y="186614"/>
        <a:ext cx="1150001" cy="7666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7DFB9-54C7-47BD-85E4-0B7435C8295A}">
      <dsp:nvSpPr>
        <dsp:cNvPr id="0" name=""/>
        <dsp:cNvSpPr/>
      </dsp:nvSpPr>
      <dsp:spPr>
        <a:xfrm>
          <a:off x="2168" y="0"/>
          <a:ext cx="2218110" cy="727148"/>
        </a:xfrm>
        <a:prstGeom prst="chevron">
          <a:avLst/>
        </a:prstGeom>
        <a:solidFill>
          <a:srgbClr val="F05F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Calculate KPIs and visualizations</a:t>
          </a:r>
        </a:p>
      </dsp:txBody>
      <dsp:txXfrm>
        <a:off x="365742" y="0"/>
        <a:ext cx="1490962" cy="727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CFDCBA-0AE1-1046-BA0F-9D8061F101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35272-1517-B049-B95C-5816711E7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3B195-1287-5A47-8B84-08B57F137554}" type="datetimeFigureOut">
              <a:rPr lang="sv-SE" smtClean="0"/>
              <a:t>2020-10-16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64B42-B456-774D-9AFC-7AC0394D41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9E961-ED36-9744-9410-CE646A1A6D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8975C-8F7A-B44F-8C6D-70D7DB1A841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623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EE82B-71A4-BC48-8717-0940F09A17BF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4DABE-419F-EC44-A8E4-36B2ABCB2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97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endParaRPr lang="sv-S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3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another perspective that shows who are the victims of congestion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8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also a social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74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6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46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5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Make </a:t>
            </a:r>
            <a:r>
              <a:rPr lang="sv-SE" dirty="0" err="1"/>
              <a:t>smaller</a:t>
            </a:r>
            <a:r>
              <a:rPr lang="sv-SE" dirty="0"/>
              <a:t> and </a:t>
            </a:r>
            <a:r>
              <a:rPr lang="sv-SE" dirty="0" err="1"/>
              <a:t>put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char to the </a:t>
            </a:r>
            <a:r>
              <a:rPr lang="sv-SE" dirty="0" err="1"/>
              <a:t>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029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Including census can contribute to have a clear understanding of who is affected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526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58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B64DAB-44AE-4827-BABE-F47D4C2A6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075E9-3BD1-43DA-891F-B0F87F9B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DAC548E-0133-44AC-AFA1-50343A900CA8}" type="datetime1">
              <a:rPr lang="sv-SE" smtClean="0"/>
              <a:t>2020-10-16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65B86-2A72-417E-80DA-B2A19A0E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F4AB5-374B-42B7-B41B-8522026B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9A8BF9B-4EBB-4332-B729-E6FC9A0C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748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yond2020_logoty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E821573-E57B-4A8F-9CB7-8C4331AD23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780" y="1919627"/>
            <a:ext cx="7444740" cy="11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4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C3F8-5EDB-42DE-A32F-818DCD7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3D63B-52FB-449B-9AF2-095183332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FF574-3273-47D7-B820-F81EAB353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A545998-73C3-4307-AF7D-DEA4E42AF20D}" type="datetime1">
              <a:rPr lang="sv-SE" smtClean="0"/>
              <a:t>2020-10-16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77E18-892E-4D55-8CCF-FE2B6B3F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6CA33-F4A7-4CAC-A297-E476417D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19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FF6C-1E34-4FAC-AE5F-BA32062F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6A080-EA4C-4A42-BDF3-529FE899B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6D213-41D1-4B10-AB33-F6B67960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57FD17E-C475-486E-86F4-54B7D55F89A5}" type="datetime1">
              <a:rPr lang="sv-SE" smtClean="0"/>
              <a:t>2020-10-16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133DC-6290-4156-9CB5-607D9FD1B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E760-654E-481D-9A7E-F0FCA827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97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A2AC-A68F-4446-9B41-1C8CE901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6E34-F7B3-4604-815C-F3CDA680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8385F-5300-40AD-816C-C0B28C9DC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870A9-C872-438A-A77E-5C6E27DED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13C98-E263-4DD4-8E52-2BD282362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87CDD-FA43-4240-8FF9-B33135C4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1F3624-7F4C-4C4D-9303-F0FD6A179CFA}" type="datetime1">
              <a:rPr lang="sv-SE" smtClean="0"/>
              <a:t>2020-10-16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C086B-6F65-4B5A-8C90-A20EC05C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01924-BD6C-45AF-8AEE-598DEF5C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28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D982-FD92-4883-8844-10A0F110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E7358-B731-4B4E-AF74-28F97F833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8C58D-A27E-481B-972C-DACA902F3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B8438-CE7D-4E19-97D2-2401B5EF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AE38DA3-3ACE-4BC4-9CA8-A9E27FB273E3}" type="datetime1">
              <a:rPr lang="sv-SE" smtClean="0"/>
              <a:t>2020-10-16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93D09-D31E-44A8-8627-2A408AD9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80A1E-FCE3-48D6-A925-F700FB4E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28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without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801" y="488229"/>
            <a:ext cx="7038231" cy="994172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21" y="1782305"/>
            <a:ext cx="7886700" cy="2872966"/>
          </a:xfrm>
          <a:prstGeom prst="rect">
            <a:avLst/>
          </a:prstGeom>
        </p:spPr>
        <p:txBody>
          <a:bodyPr/>
          <a:lstStyle>
            <a:lvl1pPr marL="94500" indent="-94500">
              <a:lnSpc>
                <a:spcPct val="90000"/>
              </a:lnSpc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83500" indent="-94500">
              <a:lnSpc>
                <a:spcPct val="90000"/>
              </a:lnSpc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32000" indent="-94500">
              <a:lnSpc>
                <a:spcPct val="90000"/>
              </a:lnSpc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5805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675">
                <a:solidFill>
                  <a:schemeClr val="tx1"/>
                </a:solidFill>
              </a:defRPr>
            </a:lvl4pPr>
            <a:lvl5pPr marL="7020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Bullet points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AEB4D2-F0EE-E947-BE4D-ACB41A95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394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yond2020_logoty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E821573-E57B-4A8F-9CB7-8C4331AD23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780" y="1919627"/>
            <a:ext cx="7444740" cy="11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7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1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621508"/>
            <a:ext cx="4628216" cy="161153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5200" y="621506"/>
            <a:ext cx="3769200" cy="4161432"/>
          </a:xfrm>
          <a:prstGeom prst="rect">
            <a:avLst/>
          </a:prstGeom>
          <a:solidFill>
            <a:srgbClr val="DCE4E1"/>
          </a:solidFill>
        </p:spPr>
        <p:txBody>
          <a:bodyPr tIns="0" bIns="1440000" anchor="b" anchorCtr="0"/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Click on the icon to add a picture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4310585" y="2466170"/>
            <a:ext cx="4617183" cy="2240516"/>
          </a:xfrm>
          <a:prstGeom prst="rect">
            <a:avLst/>
          </a:prstGeom>
        </p:spPr>
        <p:txBody>
          <a:bodyPr/>
          <a:lstStyle>
            <a:lvl1pPr marL="94500" indent="-94500">
              <a:lnSpc>
                <a:spcPct val="90000"/>
              </a:lnSpc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83500" indent="-94500">
              <a:lnSpc>
                <a:spcPct val="90000"/>
              </a:lnSpc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32000" indent="-94500">
              <a:lnSpc>
                <a:spcPct val="90000"/>
              </a:lnSpc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5805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7020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9pPr marL="2057400" indent="0">
              <a:buNone/>
              <a:defRPr/>
            </a:lvl9pPr>
          </a:lstStyle>
          <a:p>
            <a:pPr lvl="0"/>
            <a:r>
              <a:rPr lang="en-GB" noProof="0" dirty="0"/>
              <a:t>Bullet points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C09499-57AE-D94B-B9E5-906A8CC93B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20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5044-5648-4FC4-A201-0CAE117C1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F1F0A-F39D-4DD9-A416-A8A9A64A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DD9A-240F-4AF4-BD4A-E8222CB5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92E9-3C87-4341-99B6-FD7CF28C6963}" type="datetimeFigureOut">
              <a:rPr lang="sv-SE" smtClean="0"/>
              <a:t>2020-10-16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71EF5-EFA2-48A6-A438-EA6F68F1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09BAB-6ECC-463D-BB10-6E6F362B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562-54B7-4819-942C-46319875BD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06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7D242B-0B39-4676-8980-7EBDC537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0ED9D-2062-4073-9282-F56588EEF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98795-9A5E-461F-BE9B-638675104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9A21A382-354C-4E7D-AB35-3986F1944D57}" type="datetime1">
              <a:rPr lang="sv-SE" smtClean="0"/>
              <a:t>2020-10-16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9DD70-F40C-4B56-ACA5-D5E92E3D2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6BF3-1402-4D8B-99DB-9668C2C52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A2E10A-C1B8-4CAB-A48C-B858B181BEB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98920" y="139304"/>
            <a:ext cx="2491502" cy="3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5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30" r:id="rId4"/>
    <p:sldLayoutId id="2147483734" r:id="rId5"/>
    <p:sldLayoutId id="2147483737" r:id="rId6"/>
    <p:sldLayoutId id="2147483738" r:id="rId7"/>
    <p:sldLayoutId id="2147483669" r:id="rId8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2D7E3E-73CF-479C-A60D-7789DFF5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203D7-74FE-4715-8836-E225B20DD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F709B-C5F8-4314-A710-92E7B3D42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192E9-3C87-4341-99B6-FD7CF28C6963}" type="datetimeFigureOut">
              <a:rPr lang="sv-SE" smtClean="0"/>
              <a:t>2020-10-16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96DF4-CE1D-4636-AA5D-99CC24B4A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BFBA7-8274-4F81-81A0-F7F6C4D5F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76562-54B7-4819-942C-46319875BDB2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Picture 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9235869F-0B83-493B-885D-85A489ACEE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14226" y="224472"/>
            <a:ext cx="3528783" cy="5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31.png"/><Relationship Id="rId5" Type="http://schemas.openxmlformats.org/officeDocument/2006/relationships/image" Target="../media/image18.png"/><Relationship Id="rId15" Type="http://schemas.openxmlformats.org/officeDocument/2006/relationships/chart" Target="../charts/chart3.xml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chart" Target="../charts/chart1.xml"/><Relationship Id="rId1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5" Type="http://schemas.openxmlformats.org/officeDocument/2006/relationships/hyperlink" Target="mailto:jonathan.cohen@chalmers.se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2DE0-7647-456C-A729-EBED30C40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532" y="950230"/>
            <a:ext cx="7202715" cy="1790700"/>
          </a:xfrm>
          <a:solidFill>
            <a:schemeClr val="bg1">
              <a:lumMod val="75000"/>
              <a:alpha val="4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Mapping the spatial distribution of urban traffic congestion: methodological exploration using web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based services</a:t>
            </a:r>
            <a:endParaRPr lang="sv-SE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18303-E1C8-429E-B8A8-B98EAA3EA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0" y="3396567"/>
            <a:ext cx="8345715" cy="1311275"/>
          </a:xfrm>
          <a:solidFill>
            <a:schemeClr val="bg1">
              <a:lumMod val="75000"/>
              <a:alpha val="40000"/>
            </a:schemeClr>
          </a:solidFill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Cohen, Jonathan</a:t>
            </a:r>
            <a:r>
              <a:rPr lang="en-US" sz="2000" baseline="30000" dirty="0">
                <a:solidFill>
                  <a:schemeClr val="bg1"/>
                </a:solidFill>
              </a:rPr>
              <a:t>1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Gil, Jorge</a:t>
            </a:r>
            <a:r>
              <a:rPr lang="en-US" sz="2000" baseline="30000" dirty="0">
                <a:solidFill>
                  <a:schemeClr val="bg1"/>
                </a:solidFill>
              </a:rPr>
              <a:t>2</a:t>
            </a:r>
          </a:p>
          <a:p>
            <a:pPr algn="l"/>
            <a:r>
              <a:rPr lang="en-US" sz="2000" baseline="30000" dirty="0">
                <a:solidFill>
                  <a:schemeClr val="bg1"/>
                </a:solidFill>
              </a:rPr>
              <a:t>1, 2 </a:t>
            </a:r>
            <a:r>
              <a:rPr lang="en-US" sz="2000" dirty="0">
                <a:solidFill>
                  <a:schemeClr val="bg1"/>
                </a:solidFill>
              </a:rPr>
              <a:t>Chalmers University of Technology, Sweden)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November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3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6E56-3A82-487A-9BCF-039141B5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multiple city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3174A-AB81-4AD7-A1AD-4E04D453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5" name="Content Placeholder 45">
            <a:extLst>
              <a:ext uri="{FF2B5EF4-FFF2-40B4-BE49-F238E27FC236}">
                <a16:creationId xmlns:a16="http://schemas.microsoft.com/office/drawing/2014/main" id="{0F902273-E5FD-49C3-9A12-E4D43C04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86" y="1765972"/>
            <a:ext cx="1777438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30">
            <a:extLst>
              <a:ext uri="{FF2B5EF4-FFF2-40B4-BE49-F238E27FC236}">
                <a16:creationId xmlns:a16="http://schemas.microsoft.com/office/drawing/2014/main" id="{F77D425C-F160-42CE-9ED3-984A6340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1" y="1765972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30">
            <a:extLst>
              <a:ext uri="{FF2B5EF4-FFF2-40B4-BE49-F238E27FC236}">
                <a16:creationId xmlns:a16="http://schemas.microsoft.com/office/drawing/2014/main" id="{EFA4C2B3-115E-4462-9E8B-3EB13EEB8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58" y="1765972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23">
            <a:extLst>
              <a:ext uri="{FF2B5EF4-FFF2-40B4-BE49-F238E27FC236}">
                <a16:creationId xmlns:a16="http://schemas.microsoft.com/office/drawing/2014/main" id="{8C84EE8B-0A6E-4506-9454-0DE90EA1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605" y="1764269"/>
            <a:ext cx="1777435" cy="1333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81AF-F67B-4ECF-AFCE-3CA23D609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986" y="3183686"/>
            <a:ext cx="1777437" cy="13330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B4A0BA-28CD-4280-977A-B517DD246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639" y="3185390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EAD6B-0BB9-47CE-9150-6182CDC6B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3258" y="3196223"/>
            <a:ext cx="1760721" cy="1320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D24960-DA14-48A0-8137-B359683D3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3605" y="3196222"/>
            <a:ext cx="1777435" cy="1320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D55BEE-4765-4802-8BC9-8E6D2E72F04A}"/>
              </a:ext>
            </a:extLst>
          </p:cNvPr>
          <p:cNvSpPr txBox="1"/>
          <p:nvPr/>
        </p:nvSpPr>
        <p:spPr>
          <a:xfrm>
            <a:off x="1262927" y="1358972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7860E2-E6B5-4E5A-8DF2-3D534795B929}"/>
              </a:ext>
            </a:extLst>
          </p:cNvPr>
          <p:cNvSpPr txBox="1"/>
          <p:nvPr/>
        </p:nvSpPr>
        <p:spPr>
          <a:xfrm>
            <a:off x="3315050" y="1400903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2FEC7-3FDB-471F-B1AB-21CD3631F219}"/>
              </a:ext>
            </a:extLst>
          </p:cNvPr>
          <p:cNvSpPr txBox="1"/>
          <p:nvPr/>
        </p:nvSpPr>
        <p:spPr>
          <a:xfrm>
            <a:off x="5182500" y="1400903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1E8D5-191C-42BB-B068-6B81707E610C}"/>
              </a:ext>
            </a:extLst>
          </p:cNvPr>
          <p:cNvSpPr txBox="1"/>
          <p:nvPr/>
        </p:nvSpPr>
        <p:spPr>
          <a:xfrm>
            <a:off x="7286724" y="1400903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77FCF-B443-4395-9F48-94C95030EFCD}"/>
              </a:ext>
            </a:extLst>
          </p:cNvPr>
          <p:cNvSpPr txBox="1"/>
          <p:nvPr/>
        </p:nvSpPr>
        <p:spPr>
          <a:xfrm rot="16200000">
            <a:off x="42871" y="2280745"/>
            <a:ext cx="1325427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Time difference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6E94A-BC20-482A-86BA-0E29B6E2881D}"/>
              </a:ext>
            </a:extLst>
          </p:cNvPr>
          <p:cNvSpPr txBox="1"/>
          <p:nvPr/>
        </p:nvSpPr>
        <p:spPr>
          <a:xfrm rot="16200000">
            <a:off x="501424" y="3696336"/>
            <a:ext cx="408317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TTI</a:t>
            </a:r>
          </a:p>
        </p:txBody>
      </p:sp>
    </p:spTree>
    <p:extLst>
      <p:ext uri="{BB962C8B-B14F-4D97-AF65-F5344CB8AC3E}">
        <p14:creationId xmlns:p14="http://schemas.microsoft.com/office/powerpoint/2010/main" val="98773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91F0-BFE2-4360-907D-3D1D5B94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comparing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7F2A1-D18B-4FF4-8D84-F70AC7B3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83A5C9A-DD1E-436A-898B-588FF3FA2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870" y="1212539"/>
            <a:ext cx="2783093" cy="2162319"/>
          </a:xfr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9D69F-2D68-43CE-BA44-E596B27A3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83" y="3012683"/>
            <a:ext cx="2721154" cy="21141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CB4093-7D76-40F8-8F41-C108C9188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110" y="1871232"/>
            <a:ext cx="5467123" cy="22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4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5">
            <a:extLst>
              <a:ext uri="{FF2B5EF4-FFF2-40B4-BE49-F238E27FC236}">
                <a16:creationId xmlns:a16="http://schemas.microsoft.com/office/drawing/2014/main" id="{8AED2CD4-5A77-40C5-B499-7604CC22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818" y="1233317"/>
            <a:ext cx="2592981" cy="1942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Content Placeholder 30">
            <a:extLst>
              <a:ext uri="{FF2B5EF4-FFF2-40B4-BE49-F238E27FC236}">
                <a16:creationId xmlns:a16="http://schemas.microsoft.com/office/drawing/2014/main" id="{A88807C4-AEB3-4510-A71A-DAF741E6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817" y="1731677"/>
            <a:ext cx="2589666" cy="1942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Content Placeholder 30">
            <a:extLst>
              <a:ext uri="{FF2B5EF4-FFF2-40B4-BE49-F238E27FC236}">
                <a16:creationId xmlns:a16="http://schemas.microsoft.com/office/drawing/2014/main" id="{248E66C5-9B6E-44DD-BF2B-C915A3BE0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817" y="2230037"/>
            <a:ext cx="2589666" cy="1942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23">
            <a:extLst>
              <a:ext uri="{FF2B5EF4-FFF2-40B4-BE49-F238E27FC236}">
                <a16:creationId xmlns:a16="http://schemas.microsoft.com/office/drawing/2014/main" id="{E18E3B40-19F2-45E7-A00B-9D5EEF801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9087" y="2726694"/>
            <a:ext cx="2592977" cy="1944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85675-904D-4B0B-8CBF-A4A1F394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9F3B4-F52F-4952-A4C3-5E352D43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A0A31-DAA8-4224-804F-654F77D1C9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1" t="22157" r="47053" b="20988"/>
          <a:stretch/>
        </p:blipFill>
        <p:spPr>
          <a:xfrm>
            <a:off x="3216996" y="1235184"/>
            <a:ext cx="2493882" cy="1521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D4ADC3D1-6A07-4D9C-8F9F-8D2EEE24C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997" t="12520" r="47805" b="6696"/>
          <a:stretch/>
        </p:blipFill>
        <p:spPr>
          <a:xfrm>
            <a:off x="3326459" y="1761685"/>
            <a:ext cx="2274956" cy="201915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B8C5727-6F6B-400B-8C0F-AAFBB14C69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607086"/>
              </p:ext>
            </p:extLst>
          </p:nvPr>
        </p:nvGraphicFramePr>
        <p:xfrm>
          <a:off x="3910215" y="1914179"/>
          <a:ext cx="1979951" cy="2632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61CD20A-CEAC-4BD2-9D9E-316E93955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873" y="1235184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4CF69A-CBD5-458B-BC43-DA78165A2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7468" y="1551875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9D956-67A1-4B9F-9DC8-CB63FFCE3E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6275" y="1766392"/>
            <a:ext cx="2040367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4E0855-74DD-4270-8AF0-F7924F96B3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8243" y="2014839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D05050B-4ED4-4268-A636-49AFCBB97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570036"/>
              </p:ext>
            </p:extLst>
          </p:nvPr>
        </p:nvGraphicFramePr>
        <p:xfrm>
          <a:off x="7008782" y="1910289"/>
          <a:ext cx="1976141" cy="2632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AC741E-AB8D-458C-9F74-1CA5916BFB33}"/>
              </a:ext>
            </a:extLst>
          </p:cNvPr>
          <p:cNvSpPr/>
          <p:nvPr/>
        </p:nvSpPr>
        <p:spPr>
          <a:xfrm>
            <a:off x="4298903" y="4671428"/>
            <a:ext cx="1202573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http://inrix.com/scorecard/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15DB14-5E2F-4A56-8806-9D28BA1C544D}"/>
              </a:ext>
            </a:extLst>
          </p:cNvPr>
          <p:cNvSpPr/>
          <p:nvPr/>
        </p:nvSpPr>
        <p:spPr>
          <a:xfrm>
            <a:off x="6926154" y="4671429"/>
            <a:ext cx="2210862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https://www.tomtom.com/en_gb/traffic-index/ranking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D05050B-4ED4-4268-A636-49AFCBB97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35002"/>
              </p:ext>
            </p:extLst>
          </p:nvPr>
        </p:nvGraphicFramePr>
        <p:xfrm>
          <a:off x="1095630" y="1914180"/>
          <a:ext cx="1976141" cy="2632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93078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B32E-D3E6-49E5-8C0A-87C37E82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8E7F7-730C-47ED-BA86-5AB897938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0" y="1480795"/>
            <a:ext cx="7886700" cy="92460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 control over the service (Google) costs, availability or standards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Only car movements are considered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Assumes equal importance of every trip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CA960-42B1-41E5-AA0C-7A318C7B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01C693-2CDC-49E2-83F6-A76D0548045A}"/>
              </a:ext>
            </a:extLst>
          </p:cNvPr>
          <p:cNvSpPr txBox="1">
            <a:spLocks/>
          </p:cNvSpPr>
          <p:nvPr/>
        </p:nvSpPr>
        <p:spPr>
          <a:xfrm>
            <a:off x="568801" y="2572282"/>
            <a:ext cx="703823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EC80CF-47F3-4DB9-9B4A-24AC59A4081F}"/>
              </a:ext>
            </a:extLst>
          </p:cNvPr>
          <p:cNvSpPr txBox="1">
            <a:spLocks/>
          </p:cNvSpPr>
          <p:nvPr/>
        </p:nvSpPr>
        <p:spPr>
          <a:xfrm>
            <a:off x="568801" y="3351719"/>
            <a:ext cx="7886700" cy="145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4500" indent="-94500"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  <a:defRPr sz="2100"/>
            </a:lvl1pPr>
            <a:lvl2pPr marL="283500" indent="-94500" defTabSz="685800">
              <a:lnSpc>
                <a:spcPct val="90000"/>
              </a:lnSpc>
              <a:spcBef>
                <a:spcPts val="375"/>
              </a:spcBef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lvl2pPr>
            <a:lvl3pPr marL="432000" indent="-94500" defTabSz="685800">
              <a:lnSpc>
                <a:spcPct val="90000"/>
              </a:lnSpc>
              <a:spcBef>
                <a:spcPts val="375"/>
              </a:spcBef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500"/>
            </a:lvl3pPr>
            <a:lvl4pPr marL="580500" indent="-94500" defTabSz="685800">
              <a:lnSpc>
                <a:spcPct val="9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675"/>
            </a:lvl4pPr>
            <a:lvl5pPr marL="702000" indent="-94500" defTabSz="685800">
              <a:lnSpc>
                <a:spcPct val="9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sz="1600" dirty="0"/>
              <a:t>Test other traffic provider services such as HERE</a:t>
            </a:r>
          </a:p>
          <a:p>
            <a:r>
              <a:rPr lang="en-US" sz="1600" dirty="0"/>
              <a:t>Extend it to other transportation modes</a:t>
            </a:r>
          </a:p>
          <a:p>
            <a:r>
              <a:rPr lang="en-US" sz="1600" dirty="0"/>
              <a:t>Use of other geographical boundaries</a:t>
            </a:r>
          </a:p>
          <a:p>
            <a:r>
              <a:rPr lang="en-US" sz="1600" dirty="0"/>
              <a:t>Weight the KPIs with OD Matrix (travel demand)</a:t>
            </a:r>
          </a:p>
        </p:txBody>
      </p:sp>
    </p:spTree>
    <p:extLst>
      <p:ext uri="{BB962C8B-B14F-4D97-AF65-F5344CB8AC3E}">
        <p14:creationId xmlns:p14="http://schemas.microsoft.com/office/powerpoint/2010/main" val="43089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067A2-4F23-42FA-AA97-CDAE98D138D7}"/>
              </a:ext>
            </a:extLst>
          </p:cNvPr>
          <p:cNvSpPr txBox="1">
            <a:spLocks/>
          </p:cNvSpPr>
          <p:nvPr/>
        </p:nvSpPr>
        <p:spPr>
          <a:xfrm>
            <a:off x="2292509" y="701324"/>
            <a:ext cx="3343409" cy="951141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</p:spPr>
        <p:txBody>
          <a:bodyPr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Thank for listening</a:t>
            </a:r>
            <a:endParaRPr lang="sv-SE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48CA-DB21-4395-9E0E-042694148F7D}"/>
              </a:ext>
            </a:extLst>
          </p:cNvPr>
          <p:cNvSpPr txBox="1">
            <a:spLocks/>
          </p:cNvSpPr>
          <p:nvPr/>
        </p:nvSpPr>
        <p:spPr>
          <a:xfrm>
            <a:off x="3422650" y="3491036"/>
            <a:ext cx="5721350" cy="1241425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Contact information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Cohen, Jonathan: </a:t>
            </a:r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jonathan.cohen@chalmers.se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Gil, Jorge: </a:t>
            </a:r>
            <a:r>
              <a:rPr lang="en-US" sz="2000" u="sng" dirty="0">
                <a:solidFill>
                  <a:schemeClr val="bg1"/>
                </a:solidFill>
              </a:rPr>
              <a:t>jorge.gil@chalmers.se</a:t>
            </a:r>
          </a:p>
        </p:txBody>
      </p:sp>
    </p:spTree>
    <p:extLst>
      <p:ext uri="{BB962C8B-B14F-4D97-AF65-F5344CB8AC3E}">
        <p14:creationId xmlns:p14="http://schemas.microsoft.com/office/powerpoint/2010/main" val="2053107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D3133F79-6F00-410F-ABEA-7D08C9CC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1" y="488229"/>
            <a:ext cx="7891620" cy="994172"/>
          </a:xfrm>
          <a:solidFill>
            <a:schemeClr val="bg1">
              <a:alpha val="77000"/>
            </a:schemeClr>
          </a:solidFill>
        </p:spPr>
        <p:txBody>
          <a:bodyPr/>
          <a:lstStyle/>
          <a:p>
            <a:r>
              <a:rPr lang="en-GB" dirty="0"/>
              <a:t>Role of mobility to achieve SDGs	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420F7-F7DD-46EC-84A0-2E0959F3E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" y="1204081"/>
            <a:ext cx="3426865" cy="37001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EDA615-1CFC-41B9-89E6-6DFF575C8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595" y="1899777"/>
            <a:ext cx="4464755" cy="23087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Transport systems are important to achieve several SDGs.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Direct relation to targets: 3.6, 7.3, 9.1, 11.2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Indirect relation to targets: 2.3, 3.9, 6.1, 11.6, 12.3, 13.1 &amp; 13.2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9058E-35B9-4E02-A564-2D99BA126EBA}"/>
              </a:ext>
            </a:extLst>
          </p:cNvPr>
          <p:cNvSpPr/>
          <p:nvPr/>
        </p:nvSpPr>
        <p:spPr>
          <a:xfrm>
            <a:off x="7149543" y="4450942"/>
            <a:ext cx="1994457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Booth, </a:t>
            </a:r>
            <a:r>
              <a:rPr lang="en-US" sz="700" dirty="0" err="1">
                <a:latin typeface="CMR10"/>
              </a:rPr>
              <a:t>Hanmer</a:t>
            </a:r>
            <a:r>
              <a:rPr lang="en-US" sz="700" dirty="0">
                <a:latin typeface="CMR10"/>
              </a:rPr>
              <a:t>, and Lovell (2000).  </a:t>
            </a:r>
            <a:r>
              <a:rPr lang="fr-FR" sz="700" dirty="0" err="1">
                <a:latin typeface="CMR10"/>
              </a:rPr>
              <a:t>SLoCaT</a:t>
            </a:r>
            <a:r>
              <a:rPr lang="fr-FR" sz="700" dirty="0">
                <a:latin typeface="CMR10"/>
              </a:rPr>
              <a:t> (2015)</a:t>
            </a:r>
            <a:endParaRPr lang="en-US" sz="700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400565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40A9-7CED-4C49-8ABF-CAABB24B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congestion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3477-73E3-4586-8328-9D8C60665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482401"/>
            <a:ext cx="4395266" cy="32848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Time, speed, LOS and many other variables are used to define congestion.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Congestion can be measured in a variety of ways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18% think that the measures are accurate (33% somewhat accurate).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80% of transportation professionals believe that congestion problems has worsen.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E1263-6FB5-4417-921F-1D78AD03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DFC8A-EA2A-4756-B403-02D286179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" y="1404399"/>
            <a:ext cx="3652679" cy="3440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53D543-0053-4CDD-9E6D-B969C525D83A}"/>
              </a:ext>
            </a:extLst>
          </p:cNvPr>
          <p:cNvSpPr/>
          <p:nvPr/>
        </p:nvSpPr>
        <p:spPr>
          <a:xfrm>
            <a:off x="8063255" y="4471813"/>
            <a:ext cx="1080745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 err="1">
                <a:latin typeface="CMR10"/>
              </a:rPr>
              <a:t>Bertini</a:t>
            </a:r>
            <a:r>
              <a:rPr lang="en-US" sz="700" dirty="0">
                <a:latin typeface="CMR10"/>
              </a:rPr>
              <a:t>, Robert L. (2005).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90602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FFFF-B06D-4439-BA41-83FC3529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97FB-F296-4934-825D-38962119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344" y="1568742"/>
            <a:ext cx="7033311" cy="28729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 a result of congestion, travel time, energy consumption and environmental cost will continue rising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Conservative estimates indicate that for every 1km/h increase in private cars and by 0.5 km/h are worth 0.1% of the Gross Domestic Product (GDP)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dirty="0"/>
              <a:t>[TBC] </a:t>
            </a:r>
            <a:r>
              <a:rPr lang="en-US" dirty="0"/>
              <a:t>Social costs such as health related issues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14B34-36B8-461E-AE26-F52E3DB0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7F4887-1866-4001-891C-2BC942AEB8A2}"/>
              </a:ext>
            </a:extLst>
          </p:cNvPr>
          <p:cNvSpPr/>
          <p:nvPr/>
        </p:nvSpPr>
        <p:spPr>
          <a:xfrm>
            <a:off x="7276181" y="4403490"/>
            <a:ext cx="186781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Bull 2004; </a:t>
            </a:r>
            <a:r>
              <a:rPr lang="en-US" sz="700" dirty="0" err="1">
                <a:latin typeface="CMR10"/>
              </a:rPr>
              <a:t>Diakaki</a:t>
            </a:r>
            <a:r>
              <a:rPr lang="en-US" sz="700" dirty="0">
                <a:latin typeface="CMR10"/>
              </a:rPr>
              <a:t>, </a:t>
            </a:r>
            <a:r>
              <a:rPr lang="en-US" sz="700" dirty="0" err="1">
                <a:latin typeface="CMR10"/>
              </a:rPr>
              <a:t>Kotsialos</a:t>
            </a:r>
            <a:r>
              <a:rPr lang="en-US" sz="700" dirty="0">
                <a:latin typeface="CMR10"/>
              </a:rPr>
              <a:t>, and Wang (2003)</a:t>
            </a:r>
          </a:p>
          <a:p>
            <a:r>
              <a:rPr lang="en-US" sz="700" dirty="0">
                <a:latin typeface="CMR10"/>
              </a:rPr>
              <a:t>Thomson (2000)</a:t>
            </a:r>
          </a:p>
        </p:txBody>
      </p:sp>
    </p:spTree>
    <p:extLst>
      <p:ext uri="{BB962C8B-B14F-4D97-AF65-F5344CB8AC3E}">
        <p14:creationId xmlns:p14="http://schemas.microsoft.com/office/powerpoint/2010/main" val="369348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7EF9-4C78-4AE0-8BC4-3DE517A2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776" y="676488"/>
            <a:ext cx="4007224" cy="55167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38D6E-6FAA-4816-8FA9-BA1F53C1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EF4C0B8-343E-4222-8F50-DB2852CAC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40485" cy="51435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12DB3F-46C1-4623-9177-01DACC87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5" y="1441188"/>
            <a:ext cx="3621742" cy="28729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aim of this research is to provide a reproducible methodology to measure how the problem of congestion is distributed across an urban area.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new map of congestion can provide useful information to local authorities and planners to assess the impact on residents.</a:t>
            </a:r>
          </a:p>
        </p:txBody>
      </p:sp>
    </p:spTree>
    <p:extLst>
      <p:ext uri="{BB962C8B-B14F-4D97-AF65-F5344CB8AC3E}">
        <p14:creationId xmlns:p14="http://schemas.microsoft.com/office/powerpoint/2010/main" val="416257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5571D57-9749-4E72-A76C-193B20B1EF26}"/>
              </a:ext>
            </a:extLst>
          </p:cNvPr>
          <p:cNvGrpSpPr/>
          <p:nvPr/>
        </p:nvGrpSpPr>
        <p:grpSpPr>
          <a:xfrm>
            <a:off x="-633230" y="0"/>
            <a:ext cx="5273715" cy="5143500"/>
            <a:chOff x="-251013" y="0"/>
            <a:chExt cx="5273715" cy="5143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1B8347-1E95-4C13-BCD3-E4375815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51013" y="0"/>
              <a:ext cx="5273715" cy="51435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BA6050-F650-42E4-9555-00789E5A29BF}"/>
                </a:ext>
              </a:extLst>
            </p:cNvPr>
            <p:cNvSpPr/>
            <p:nvPr/>
          </p:nvSpPr>
          <p:spPr>
            <a:xfrm>
              <a:off x="1775012" y="2877671"/>
              <a:ext cx="959223" cy="905435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F731CD-EC7D-4BC2-A2A1-186A720E5692}"/>
                </a:ext>
              </a:extLst>
            </p:cNvPr>
            <p:cNvSpPr txBox="1"/>
            <p:nvPr/>
          </p:nvSpPr>
          <p:spPr>
            <a:xfrm>
              <a:off x="1891552" y="2387084"/>
              <a:ext cx="2856038" cy="369332"/>
            </a:xfrm>
            <a:prstGeom prst="rect">
              <a:avLst/>
            </a:prstGeom>
            <a:solidFill>
              <a:schemeClr val="bg1">
                <a:lumMod val="85000"/>
                <a:alpha val="7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Where does this citizen live?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B7EF9-4C78-4AE0-8BC4-3DE517A2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776" y="676488"/>
            <a:ext cx="4007224" cy="55167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38D6E-6FAA-4816-8FA9-BA1F53C1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12DB3F-46C1-4623-9177-01DACC87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5" y="1441188"/>
            <a:ext cx="3621742" cy="28729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aim of this research is to provide a reproducible methodology to measure how the problem of congestion is distributed across an urban area. </a:t>
            </a:r>
          </a:p>
          <a:p>
            <a:pPr marL="0" indent="0">
              <a:buNone/>
            </a:pPr>
            <a:r>
              <a:rPr lang="en-US" dirty="0"/>
              <a:t>A new map of congestion can provide useful information to local authorities and planners to assess the impact on residents.</a:t>
            </a:r>
          </a:p>
        </p:txBody>
      </p:sp>
    </p:spTree>
    <p:extLst>
      <p:ext uri="{BB962C8B-B14F-4D97-AF65-F5344CB8AC3E}">
        <p14:creationId xmlns:p14="http://schemas.microsoft.com/office/powerpoint/2010/main" val="173610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1EDCA7E2-4CDB-4E25-A6E4-C59585FF4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884" y="3277451"/>
            <a:ext cx="1837094" cy="1377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4FE41-6F06-4BC3-B7A2-92CFE7EF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1" y="488229"/>
            <a:ext cx="7038231" cy="99417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28FF5-9350-45A8-9FA7-9C599967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7</a:t>
            </a:fld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978A184-7844-48CE-9D94-CD8FA18B34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817422"/>
              </p:ext>
            </p:extLst>
          </p:nvPr>
        </p:nvGraphicFramePr>
        <p:xfrm>
          <a:off x="573721" y="985315"/>
          <a:ext cx="8324746" cy="162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095D07A-8769-4230-8C9A-5EC5115AC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07" y="2201330"/>
            <a:ext cx="1559658" cy="1338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40E6C-0514-428E-8832-D36C8F243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976" y="3110104"/>
            <a:ext cx="1610919" cy="1545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5B26D-EE04-43DB-A766-4E9F04CD6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4324" y="2246868"/>
            <a:ext cx="1395539" cy="13385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E50C8A-FC74-4BF4-908B-AAC30BAB7923}"/>
              </a:ext>
            </a:extLst>
          </p:cNvPr>
          <p:cNvCxnSpPr/>
          <p:nvPr/>
        </p:nvCxnSpPr>
        <p:spPr>
          <a:xfrm>
            <a:off x="2808514" y="2431143"/>
            <a:ext cx="283029" cy="333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941818-16F8-4989-8D5E-FB9ACADFB683}"/>
              </a:ext>
            </a:extLst>
          </p:cNvPr>
          <p:cNvCxnSpPr>
            <a:cxnSpLocks/>
          </p:cNvCxnSpPr>
          <p:nvPr/>
        </p:nvCxnSpPr>
        <p:spPr>
          <a:xfrm>
            <a:off x="2808514" y="2431143"/>
            <a:ext cx="141514" cy="486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AFCD94-84F3-4B6D-949E-5D740A6EED4C}"/>
              </a:ext>
            </a:extLst>
          </p:cNvPr>
          <p:cNvCxnSpPr>
            <a:cxnSpLocks/>
          </p:cNvCxnSpPr>
          <p:nvPr/>
        </p:nvCxnSpPr>
        <p:spPr>
          <a:xfrm>
            <a:off x="2808514" y="2444001"/>
            <a:ext cx="70757" cy="807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99E69-1225-4355-B74D-2D0F52C7FFED}"/>
              </a:ext>
            </a:extLst>
          </p:cNvPr>
          <p:cNvCxnSpPr>
            <a:cxnSpLocks/>
          </p:cNvCxnSpPr>
          <p:nvPr/>
        </p:nvCxnSpPr>
        <p:spPr>
          <a:xfrm>
            <a:off x="2808514" y="2444001"/>
            <a:ext cx="490088" cy="560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5C41E-D461-4A0E-BEF7-201ABE9F9356}"/>
              </a:ext>
            </a:extLst>
          </p:cNvPr>
          <p:cNvCxnSpPr>
            <a:cxnSpLocks/>
          </p:cNvCxnSpPr>
          <p:nvPr/>
        </p:nvCxnSpPr>
        <p:spPr>
          <a:xfrm flipH="1">
            <a:off x="2487253" y="2437572"/>
            <a:ext cx="321261" cy="664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7868240-5FA6-4DD7-8B24-B8532ECCE7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4002" y="3375382"/>
            <a:ext cx="1452051" cy="12464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F55BD6F-BE33-484D-ACDB-FE32E3C272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4306" y="2441122"/>
            <a:ext cx="855387" cy="2893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A0F8796-9373-4EE4-9D10-40D634B122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7847"/>
          <a:stretch/>
        </p:blipFill>
        <p:spPr>
          <a:xfrm>
            <a:off x="3742094" y="2856373"/>
            <a:ext cx="1678047" cy="1753684"/>
          </a:xfrm>
          <a:prstGeom prst="rect">
            <a:avLst/>
          </a:prstGeom>
          <a:ln>
            <a:noFill/>
          </a:ln>
        </p:spPr>
      </p:pic>
      <p:pic>
        <p:nvPicPr>
          <p:cNvPr id="33" name="Content Placeholder 7">
            <a:extLst>
              <a:ext uri="{FF2B5EF4-FFF2-40B4-BE49-F238E27FC236}">
                <a16:creationId xmlns:a16="http://schemas.microsoft.com/office/drawing/2014/main" id="{4970C52C-EBD3-43BE-BAB6-68ADBE2D37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182" y="2288025"/>
            <a:ext cx="2110760" cy="16399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BEA3A42-2264-4D2A-BED8-55F1BADAB7FE}"/>
              </a:ext>
            </a:extLst>
          </p:cNvPr>
          <p:cNvSpPr txBox="1"/>
          <p:nvPr/>
        </p:nvSpPr>
        <p:spPr>
          <a:xfrm>
            <a:off x="4119879" y="3433133"/>
            <a:ext cx="1055096" cy="600164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Congested</a:t>
            </a:r>
          </a:p>
          <a:p>
            <a:pPr algn="ctr"/>
            <a:r>
              <a:rPr lang="en-US" sz="1100" dirty="0"/>
              <a:t>vs </a:t>
            </a:r>
          </a:p>
          <a:p>
            <a:pPr algn="ctr"/>
            <a:r>
              <a:rPr lang="en-US" sz="1100" dirty="0"/>
              <a:t>Non-congested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B058B-CE22-4EE2-A570-B6E3EA61B4E4}"/>
              </a:ext>
            </a:extLst>
          </p:cNvPr>
          <p:cNvSpPr txBox="1"/>
          <p:nvPr/>
        </p:nvSpPr>
        <p:spPr>
          <a:xfrm>
            <a:off x="856561" y="4642575"/>
            <a:ext cx="761748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130 zones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A6A58A-CAFC-4249-A211-DA0B7800B213}"/>
              </a:ext>
            </a:extLst>
          </p:cNvPr>
          <p:cNvSpPr txBox="1"/>
          <p:nvPr/>
        </p:nvSpPr>
        <p:spPr>
          <a:xfrm>
            <a:off x="2461756" y="4642575"/>
            <a:ext cx="97654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130*129 trips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8B1FB1-9A4A-4D67-9DEE-F89528D606A6}"/>
              </a:ext>
            </a:extLst>
          </p:cNvPr>
          <p:cNvSpPr txBox="1"/>
          <p:nvPr/>
        </p:nvSpPr>
        <p:spPr>
          <a:xfrm>
            <a:off x="3973529" y="4642575"/>
            <a:ext cx="120577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2*(130*129) trips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4FC0E0-818E-4EE9-8AFA-3BCC04AF77D9}"/>
              </a:ext>
            </a:extLst>
          </p:cNvPr>
          <p:cNvSpPr txBox="1"/>
          <p:nvPr/>
        </p:nvSpPr>
        <p:spPr>
          <a:xfrm>
            <a:off x="6106987" y="4642575"/>
            <a:ext cx="86914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35,000 trips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C0DE47-C3DB-477A-AB0B-7EFBF0CEB204}"/>
              </a:ext>
            </a:extLst>
          </p:cNvPr>
          <p:cNvSpPr txBox="1"/>
          <p:nvPr/>
        </p:nvSpPr>
        <p:spPr>
          <a:xfrm>
            <a:off x="7794092" y="2739813"/>
            <a:ext cx="93807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Relative time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7C822-A501-4C07-897E-EFF1689D4339}"/>
              </a:ext>
            </a:extLst>
          </p:cNvPr>
          <p:cNvSpPr txBox="1"/>
          <p:nvPr/>
        </p:nvSpPr>
        <p:spPr>
          <a:xfrm>
            <a:off x="7794092" y="2371728"/>
            <a:ext cx="108715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A24267-9899-42B7-BC55-52B773E39FC6}"/>
              </a:ext>
            </a:extLst>
          </p:cNvPr>
          <p:cNvSpPr txBox="1"/>
          <p:nvPr/>
        </p:nvSpPr>
        <p:spPr>
          <a:xfrm>
            <a:off x="7794092" y="3101646"/>
            <a:ext cx="357790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TTI</a:t>
            </a:r>
          </a:p>
        </p:txBody>
      </p:sp>
    </p:spTree>
    <p:extLst>
      <p:ext uri="{BB962C8B-B14F-4D97-AF65-F5344CB8AC3E}">
        <p14:creationId xmlns:p14="http://schemas.microsoft.com/office/powerpoint/2010/main" val="247770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655A-73D8-443E-969F-E0C3D3FA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Göteborg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52FA-CA73-42E3-A290-1CA4DF63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48084-ECDD-4A59-A5A6-C77CC345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55" y="2057878"/>
            <a:ext cx="3236861" cy="27790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DF0C04A-6699-41B1-94DC-F5A43F3C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45" y="2057878"/>
            <a:ext cx="3505199" cy="2723358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6302C44-7B64-4EF5-8332-D10D02D75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798462"/>
              </p:ext>
            </p:extLst>
          </p:nvPr>
        </p:nvGraphicFramePr>
        <p:xfrm>
          <a:off x="573721" y="985315"/>
          <a:ext cx="3648083" cy="11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7052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2322-676A-4994-86AD-4077E05F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Results</a:t>
            </a:r>
            <a:r>
              <a:rPr lang="sv-SE" dirty="0"/>
              <a:t>: Göteborg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29BE4-5D8E-4412-BCA2-900D0B0E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9DDF5-7803-412C-8126-EA76C4DCB949}"/>
              </a:ext>
            </a:extLst>
          </p:cNvPr>
          <p:cNvSpPr txBox="1"/>
          <p:nvPr/>
        </p:nvSpPr>
        <p:spPr>
          <a:xfrm>
            <a:off x="2571718" y="1505872"/>
            <a:ext cx="108715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25498-3C45-4C8D-98FA-5762EAAF21E7}"/>
              </a:ext>
            </a:extLst>
          </p:cNvPr>
          <p:cNvSpPr txBox="1"/>
          <p:nvPr/>
        </p:nvSpPr>
        <p:spPr>
          <a:xfrm>
            <a:off x="6919648" y="1507166"/>
            <a:ext cx="357790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TTI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2DECA24-4241-475E-8371-23FA80C17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990497"/>
              </p:ext>
            </p:extLst>
          </p:nvPr>
        </p:nvGraphicFramePr>
        <p:xfrm>
          <a:off x="-308224" y="1273103"/>
          <a:ext cx="2220279" cy="727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C591184-CFB4-4A34-BB8B-11594870E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736" y="2571750"/>
            <a:ext cx="2833614" cy="212521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C7379A9-0CFB-4D1A-9530-75017D19C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8490" y="2571750"/>
            <a:ext cx="2833614" cy="2125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61D1CE-C158-477C-AB44-D7FCCF53D96A}"/>
              </a:ext>
            </a:extLst>
          </p:cNvPr>
          <p:cNvSpPr txBox="1"/>
          <p:nvPr/>
        </p:nvSpPr>
        <p:spPr>
          <a:xfrm>
            <a:off x="1056080" y="2217940"/>
            <a:ext cx="4118435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 = Average (Congested time – </a:t>
            </a:r>
            <a:r>
              <a:rPr lang="en-US" sz="1100" dirty="0" err="1"/>
              <a:t>NonCongested</a:t>
            </a:r>
            <a:r>
              <a:rPr lang="en-US" sz="1100" dirty="0"/>
              <a:t> time)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551E3-D9BA-464B-BD19-E827DC923BBE}"/>
              </a:ext>
            </a:extLst>
          </p:cNvPr>
          <p:cNvSpPr txBox="1"/>
          <p:nvPr/>
        </p:nvSpPr>
        <p:spPr>
          <a:xfrm>
            <a:off x="5465724" y="2217940"/>
            <a:ext cx="3265638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TTI = Average (Congested time /  </a:t>
            </a:r>
            <a:r>
              <a:rPr lang="en-US" sz="1100" dirty="0" err="1"/>
              <a:t>NonCongested</a:t>
            </a:r>
            <a:r>
              <a:rPr lang="en-US" sz="1100" dirty="0"/>
              <a:t> time)</a:t>
            </a:r>
          </a:p>
        </p:txBody>
      </p:sp>
    </p:spTree>
    <p:extLst>
      <p:ext uri="{BB962C8B-B14F-4D97-AF65-F5344CB8AC3E}">
        <p14:creationId xmlns:p14="http://schemas.microsoft.com/office/powerpoint/2010/main" val="387821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611</Words>
  <Application>Microsoft Office PowerPoint</Application>
  <PresentationFormat>On-screen Show (16:9)</PresentationFormat>
  <Paragraphs>106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CMR10</vt:lpstr>
      <vt:lpstr>Courier New</vt:lpstr>
      <vt:lpstr>Wingdings</vt:lpstr>
      <vt:lpstr>Office Theme</vt:lpstr>
      <vt:lpstr>Custom Design</vt:lpstr>
      <vt:lpstr>Mapping the spatial distribution of urban traffic congestion: methodological exploration using web based services</vt:lpstr>
      <vt:lpstr>Role of mobility to achieve SDGs  </vt:lpstr>
      <vt:lpstr>The problem of congestion</vt:lpstr>
      <vt:lpstr>Congestion costs</vt:lpstr>
      <vt:lpstr>Objective</vt:lpstr>
      <vt:lpstr>Objective</vt:lpstr>
      <vt:lpstr>Methodology</vt:lpstr>
      <vt:lpstr>Results: Göteborg</vt:lpstr>
      <vt:lpstr>Results: Göteborg</vt:lpstr>
      <vt:lpstr>Results: multiple city profiles</vt:lpstr>
      <vt:lpstr>Results: comparing cities</vt:lpstr>
      <vt:lpstr>Validation</vt:lpstr>
      <vt:lpstr>Limitations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2020-09-13T20:30:34Z</dcterms:created>
  <dcterms:modified xsi:type="dcterms:W3CDTF">2020-10-16T14:30:41Z</dcterms:modified>
  <cp:category/>
</cp:coreProperties>
</file>